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293" r:id="rId25"/>
    <p:sldId id="300" r:id="rId26"/>
    <p:sldId id="295" r:id="rId27"/>
    <p:sldId id="316" r:id="rId28"/>
    <p:sldId id="317" r:id="rId29"/>
    <p:sldId id="318" r:id="rId30"/>
    <p:sldId id="319" r:id="rId31"/>
    <p:sldId id="320" r:id="rId32"/>
    <p:sldId id="321" r:id="rId33"/>
    <p:sldId id="322" r:id="rId34"/>
    <p:sldId id="323" r:id="rId35"/>
    <p:sldId id="324" r:id="rId36"/>
    <p:sldId id="325" r:id="rId37"/>
    <p:sldId id="308" r:id="rId38"/>
    <p:sldId id="309" r:id="rId39"/>
    <p:sldId id="310" r:id="rId40"/>
    <p:sldId id="311" r:id="rId41"/>
    <p:sldId id="312" r:id="rId42"/>
    <p:sldId id="313" r:id="rId43"/>
    <p:sldId id="314" r:id="rId44"/>
    <p:sldId id="315" r:id="rId45"/>
    <p:sldId id="307" r:id="rId46"/>
    <p:sldId id="304" r:id="rId47"/>
    <p:sldId id="302" r:id="rId48"/>
    <p:sldId id="303" r:id="rId49"/>
    <p:sldId id="292" r:id="rId50"/>
    <p:sldId id="266" r:id="rId51"/>
    <p:sldId id="267" r:id="rId52"/>
    <p:sldId id="272" r:id="rId53"/>
    <p:sldId id="274" r:id="rId54"/>
    <p:sldId id="275" r:id="rId55"/>
    <p:sldId id="278" r:id="rId56"/>
    <p:sldId id="262" r:id="rId57"/>
    <p:sldId id="270" r:id="rId58"/>
    <p:sldId id="277" r:id="rId59"/>
    <p:sldId id="273" r:id="rId60"/>
    <p:sldId id="271" r:id="rId61"/>
    <p:sldId id="288" r:id="rId62"/>
    <p:sldId id="296" r:id="rId63"/>
    <p:sldId id="298" r:id="rId64"/>
    <p:sldId id="299" r:id="rId65"/>
    <p:sldId id="297" r:id="rId66"/>
    <p:sldId id="301" r:id="rId67"/>
  </p:sldIdLst>
  <p:sldSz cx="12192000" cy="6858000"/>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Lst>
        </p14:section>
        <p14:section name="Zarate-Potes" id="{A30528B7-C983-41F9-850A-98C5018AEF3D}">
          <p14:sldIdLst>
            <p14:sldId id="293"/>
            <p14:sldId id="300"/>
            <p14:sldId id="295"/>
          </p14:sldIdLst>
        </p14:section>
        <p14:section name="old clusters" id="{249C189C-2B52-4D8B-9645-9135A2F2F1FB}">
          <p14:sldIdLst>
            <p14:sldId id="316"/>
            <p14:sldId id="317"/>
            <p14:sldId id="318"/>
            <p14:sldId id="319"/>
            <p14:sldId id="320"/>
            <p14:sldId id="321"/>
            <p14:sldId id="322"/>
            <p14:sldId id="323"/>
            <p14:sldId id="324"/>
            <p14:sldId id="325"/>
          </p14:sldIdLst>
        </p14:section>
        <p14:section name="new clusters" id="{40A18A5E-6941-42FD-929B-2DC47E9FD880}">
          <p14:sldIdLst>
            <p14:sldId id="308"/>
            <p14:sldId id="309"/>
            <p14:sldId id="310"/>
            <p14:sldId id="311"/>
            <p14:sldId id="312"/>
            <p14:sldId id="313"/>
            <p14:sldId id="314"/>
            <p14:sldId id="315"/>
            <p14:sldId id="307"/>
            <p14:sldId id="304"/>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Additional" id="{398061B9-43F4-4FAB-A380-D37AA39B92F8}">
          <p14:sldIdLst>
            <p14:sldId id="262"/>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6055" autoAdjust="0"/>
  </p:normalViewPr>
  <p:slideViewPr>
    <p:cSldViewPr snapToGrid="0">
      <p:cViewPr varScale="1">
        <p:scale>
          <a:sx n="74" d="100"/>
          <a:sy n="74" d="100"/>
        </p:scale>
        <p:origin x="10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27</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28</a:t>
            </a:fld>
            <a:endParaRPr lang="en-US"/>
          </a:p>
        </p:txBody>
      </p:sp>
    </p:spTree>
    <p:extLst>
      <p:ext uri="{BB962C8B-B14F-4D97-AF65-F5344CB8AC3E}">
        <p14:creationId xmlns:p14="http://schemas.microsoft.com/office/powerpoint/2010/main" val="3844516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29</a:t>
            </a:fld>
            <a:endParaRPr lang="en-US"/>
          </a:p>
        </p:txBody>
      </p:sp>
    </p:spTree>
    <p:extLst>
      <p:ext uri="{BB962C8B-B14F-4D97-AF65-F5344CB8AC3E}">
        <p14:creationId xmlns:p14="http://schemas.microsoft.com/office/powerpoint/2010/main" val="3023077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2707849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224392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401723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3553736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2995935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72070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1463819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3971676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38</a:t>
            </a:fld>
            <a:endParaRPr lang="en-US"/>
          </a:p>
        </p:txBody>
      </p:sp>
    </p:spTree>
    <p:extLst>
      <p:ext uri="{BB962C8B-B14F-4D97-AF65-F5344CB8AC3E}">
        <p14:creationId xmlns:p14="http://schemas.microsoft.com/office/powerpoint/2010/main" val="49345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1710875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40</a:t>
            </a:fld>
            <a:endParaRPr lang="en-US"/>
          </a:p>
        </p:txBody>
      </p:sp>
    </p:spTree>
    <p:extLst>
      <p:ext uri="{BB962C8B-B14F-4D97-AF65-F5344CB8AC3E}">
        <p14:creationId xmlns:p14="http://schemas.microsoft.com/office/powerpoint/2010/main" val="1926118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41</a:t>
            </a:fld>
            <a:endParaRPr lang="en-US"/>
          </a:p>
        </p:txBody>
      </p:sp>
    </p:spTree>
    <p:extLst>
      <p:ext uri="{BB962C8B-B14F-4D97-AF65-F5344CB8AC3E}">
        <p14:creationId xmlns:p14="http://schemas.microsoft.com/office/powerpoint/2010/main" val="1338528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42</a:t>
            </a:fld>
            <a:endParaRPr lang="en-US"/>
          </a:p>
        </p:txBody>
      </p:sp>
    </p:spTree>
    <p:extLst>
      <p:ext uri="{BB962C8B-B14F-4D97-AF65-F5344CB8AC3E}">
        <p14:creationId xmlns:p14="http://schemas.microsoft.com/office/powerpoint/2010/main" val="4171305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43</a:t>
            </a:fld>
            <a:endParaRPr lang="en-US"/>
          </a:p>
        </p:txBody>
      </p:sp>
    </p:spTree>
    <p:extLst>
      <p:ext uri="{BB962C8B-B14F-4D97-AF65-F5344CB8AC3E}">
        <p14:creationId xmlns:p14="http://schemas.microsoft.com/office/powerpoint/2010/main" val="2705849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44</a:t>
            </a:fld>
            <a:endParaRPr lang="en-US"/>
          </a:p>
        </p:txBody>
      </p:sp>
    </p:spTree>
    <p:extLst>
      <p:ext uri="{BB962C8B-B14F-4D97-AF65-F5344CB8AC3E}">
        <p14:creationId xmlns:p14="http://schemas.microsoft.com/office/powerpoint/2010/main" val="1760952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45</a:t>
            </a:fld>
            <a:endParaRPr lang="en-US"/>
          </a:p>
        </p:txBody>
      </p:sp>
    </p:spTree>
    <p:extLst>
      <p:ext uri="{BB962C8B-B14F-4D97-AF65-F5344CB8AC3E}">
        <p14:creationId xmlns:p14="http://schemas.microsoft.com/office/powerpoint/2010/main" val="152064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46</a:t>
            </a:fld>
            <a:endParaRPr lang="en-US"/>
          </a:p>
        </p:txBody>
      </p:sp>
    </p:spTree>
    <p:extLst>
      <p:ext uri="{BB962C8B-B14F-4D97-AF65-F5344CB8AC3E}">
        <p14:creationId xmlns:p14="http://schemas.microsoft.com/office/powerpoint/2010/main" val="1080273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47</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49</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66</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4/18/2022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4/18/2022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4/18/2022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4/18/2022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4/18/2022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4/18/2022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4/18/2022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4/18/2022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4/18/2022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4/18/2022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hyperlink" Target="mailto:hschulenburg@zoologie.uni-kiel.d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4/18/2022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4/18/2022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pic>
        <p:nvPicPr>
          <p:cNvPr id="10" name="Picture 9">
            <a:extLst>
              <a:ext uri="{FF2B5EF4-FFF2-40B4-BE49-F238E27FC236}">
                <a16:creationId xmlns:a16="http://schemas.microsoft.com/office/drawing/2014/main" id="{AEC494AB-A502-4235-8E3C-A7515B503E9C}"/>
              </a:ext>
            </a:extLst>
          </p:cNvPr>
          <p:cNvPicPr>
            <a:picLocks noChangeAspect="1"/>
          </p:cNvPicPr>
          <p:nvPr/>
        </p:nvPicPr>
        <p:blipFill>
          <a:blip r:embed="rId2"/>
          <a:stretch>
            <a:fillRect/>
          </a:stretch>
        </p:blipFill>
        <p:spPr>
          <a:xfrm>
            <a:off x="6500465" y="669674"/>
            <a:ext cx="5316631" cy="1901696"/>
          </a:xfrm>
          <a:prstGeom prst="rect">
            <a:avLst/>
          </a:prstGeom>
        </p:spPr>
      </p:pic>
      <p:sp>
        <p:nvSpPr>
          <p:cNvPr id="11" name="TextBox 10">
            <a:extLst>
              <a:ext uri="{FF2B5EF4-FFF2-40B4-BE49-F238E27FC236}">
                <a16:creationId xmlns:a16="http://schemas.microsoft.com/office/drawing/2014/main" id="{5CEC618D-36E1-4206-ABD6-41F5A2A2CE6B}"/>
              </a:ext>
            </a:extLst>
          </p:cNvPr>
          <p:cNvSpPr txBox="1"/>
          <p:nvPr/>
        </p:nvSpPr>
        <p:spPr>
          <a:xfrm>
            <a:off x="6420533" y="300087"/>
            <a:ext cx="6096000" cy="707886"/>
          </a:xfrm>
          <a:prstGeom prst="rect">
            <a:avLst/>
          </a:prstGeom>
          <a:noFill/>
        </p:spPr>
        <p:txBody>
          <a:bodyPr wrap="square">
            <a:spAutoFit/>
          </a:bodyPr>
          <a:lstStyle/>
          <a:p>
            <a:pPr marL="0" indent="0">
              <a:buFontTx/>
              <a:buNone/>
            </a:pPr>
            <a:r>
              <a:rPr lang="de-DE" sz="2000" b="1" u="sng" dirty="0"/>
              <a:t>Zugriff auf Server:</a:t>
            </a:r>
          </a:p>
          <a:p>
            <a:pPr marL="285750" indent="-285750">
              <a:buFontTx/>
              <a:buChar char="-"/>
            </a:pPr>
            <a:endParaRPr lang="de-DE" sz="2000" b="1" u="sng"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14.04.22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Chart, treemap chart&#10;&#10;Description automatically generated">
            <a:extLst>
              <a:ext uri="{FF2B5EF4-FFF2-40B4-BE49-F238E27FC236}">
                <a16:creationId xmlns:a16="http://schemas.microsoft.com/office/drawing/2014/main" id="{C54657DF-93A8-4EE1-AB97-603A1CE9A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34" y="1257301"/>
            <a:ext cx="5873175" cy="5043782"/>
          </a:xfrm>
          <a:prstGeom prst="rect">
            <a:avLst/>
          </a:prstGeom>
          <a:ln>
            <a:solidFill>
              <a:schemeClr val="tx1"/>
            </a:solidFill>
          </a:ln>
        </p:spPr>
      </p:pic>
      <p:pic>
        <p:nvPicPr>
          <p:cNvPr id="10" name="Picture 9" descr="Chart&#10;&#10;Description automatically generated">
            <a:extLst>
              <a:ext uri="{FF2B5EF4-FFF2-40B4-BE49-F238E27FC236}">
                <a16:creationId xmlns:a16="http://schemas.microsoft.com/office/drawing/2014/main" id="{4DD987A7-CEB6-45FA-81DC-B3D736839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3692" y="1257301"/>
            <a:ext cx="6042108" cy="5043782"/>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2668154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Chart, treemap chart&#10;&#10;Description automatically generated with medium confidence">
            <a:extLst>
              <a:ext uri="{FF2B5EF4-FFF2-40B4-BE49-F238E27FC236}">
                <a16:creationId xmlns:a16="http://schemas.microsoft.com/office/drawing/2014/main" id="{C0B7724A-FFCD-4559-94A3-7F3567C29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60483"/>
            <a:ext cx="5918600" cy="5082792"/>
          </a:xfrm>
          <a:prstGeom prst="rect">
            <a:avLst/>
          </a:prstGeom>
          <a:ln>
            <a:solidFill>
              <a:schemeClr val="tx1"/>
            </a:solidFill>
          </a:ln>
        </p:spPr>
      </p:pic>
      <p:sp>
        <p:nvSpPr>
          <p:cNvPr id="8" name="TextBox 7">
            <a:extLst>
              <a:ext uri="{FF2B5EF4-FFF2-40B4-BE49-F238E27FC236}">
                <a16:creationId xmlns:a16="http://schemas.microsoft.com/office/drawing/2014/main" id="{09C6E5E1-CACA-4B28-91C0-0567E2348D92}"/>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Chart&#10;&#10;Description automatically generated">
            <a:extLst>
              <a:ext uri="{FF2B5EF4-FFF2-40B4-BE49-F238E27FC236}">
                <a16:creationId xmlns:a16="http://schemas.microsoft.com/office/drawing/2014/main" id="{9EF3C37C-789B-4229-A7C7-21DA59073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254505"/>
            <a:ext cx="6096000" cy="5088770"/>
          </a:xfrm>
          <a:prstGeom prst="rect">
            <a:avLst/>
          </a:prstGeom>
          <a:ln>
            <a:solidFill>
              <a:schemeClr val="tx1"/>
            </a:solidFill>
          </a:ln>
        </p:spPr>
      </p:pic>
    </p:spTree>
    <p:extLst>
      <p:ext uri="{BB962C8B-B14F-4D97-AF65-F5344CB8AC3E}">
        <p14:creationId xmlns:p14="http://schemas.microsoft.com/office/powerpoint/2010/main" val="281486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schematic&#10;&#10;Description automatically generated">
            <a:extLst>
              <a:ext uri="{FF2B5EF4-FFF2-40B4-BE49-F238E27FC236}">
                <a16:creationId xmlns:a16="http://schemas.microsoft.com/office/drawing/2014/main" id="{11874D00-B7BE-429B-9FDC-1E775D958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06" y="1260482"/>
            <a:ext cx="5862240" cy="5034391"/>
          </a:xfrm>
          <a:prstGeom prst="rect">
            <a:avLst/>
          </a:prstGeom>
          <a:ln>
            <a:solidFill>
              <a:schemeClr val="tx1"/>
            </a:solidFill>
          </a:ln>
        </p:spPr>
      </p:pic>
      <p:pic>
        <p:nvPicPr>
          <p:cNvPr id="9" name="Picture 8" descr="A picture containing schematic&#10;&#10;Description automatically generated">
            <a:extLst>
              <a:ext uri="{FF2B5EF4-FFF2-40B4-BE49-F238E27FC236}">
                <a16:creationId xmlns:a16="http://schemas.microsoft.com/office/drawing/2014/main" id="{49ACFB7A-E88E-458F-A4BF-917AA67CC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955" y="1260482"/>
            <a:ext cx="5862240" cy="5034392"/>
          </a:xfrm>
          <a:prstGeom prst="rect">
            <a:avLst/>
          </a:prstGeom>
          <a:ln>
            <a:solidFill>
              <a:schemeClr val="tx1"/>
            </a:solidFill>
          </a:ln>
        </p:spPr>
      </p:pic>
      <p:sp>
        <p:nvSpPr>
          <p:cNvPr id="10" name="TextBox 9">
            <a:extLst>
              <a:ext uri="{FF2B5EF4-FFF2-40B4-BE49-F238E27FC236}">
                <a16:creationId xmlns:a16="http://schemas.microsoft.com/office/drawing/2014/main" id="{8AFC7969-13A6-4B01-9DFF-6C51337554A3}"/>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163035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chart&#10;&#10;Description automatically generated">
            <a:extLst>
              <a:ext uri="{FF2B5EF4-FFF2-40B4-BE49-F238E27FC236}">
                <a16:creationId xmlns:a16="http://schemas.microsoft.com/office/drawing/2014/main" id="{BEC8B40D-32DF-49DD-A768-083DCD66D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45" y="1260483"/>
            <a:ext cx="5779890" cy="4963671"/>
          </a:xfrm>
          <a:prstGeom prst="rect">
            <a:avLst/>
          </a:prstGeom>
          <a:ln>
            <a:solidFill>
              <a:schemeClr val="tx1"/>
            </a:solidFill>
          </a:ln>
        </p:spPr>
      </p:pic>
      <p:sp>
        <p:nvSpPr>
          <p:cNvPr id="8" name="TextBox 7">
            <a:extLst>
              <a:ext uri="{FF2B5EF4-FFF2-40B4-BE49-F238E27FC236}">
                <a16:creationId xmlns:a16="http://schemas.microsoft.com/office/drawing/2014/main" id="{6E8B3F54-F043-46FF-8E94-94B414FFBCC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Chart&#10;&#10;Description automatically generated with low confidence">
            <a:extLst>
              <a:ext uri="{FF2B5EF4-FFF2-40B4-BE49-F238E27FC236}">
                <a16:creationId xmlns:a16="http://schemas.microsoft.com/office/drawing/2014/main" id="{C583B7B1-314E-4555-9DA6-2F9687C30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61809"/>
            <a:ext cx="5946141" cy="4963671"/>
          </a:xfrm>
          <a:prstGeom prst="rect">
            <a:avLst/>
          </a:prstGeom>
          <a:ln>
            <a:solidFill>
              <a:schemeClr val="tx1"/>
            </a:solidFill>
          </a:ln>
        </p:spPr>
      </p:pic>
    </p:spTree>
    <p:extLst>
      <p:ext uri="{BB962C8B-B14F-4D97-AF65-F5344CB8AC3E}">
        <p14:creationId xmlns:p14="http://schemas.microsoft.com/office/powerpoint/2010/main" val="3187274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chart&#10;&#10;Description automatically generated">
            <a:extLst>
              <a:ext uri="{FF2B5EF4-FFF2-40B4-BE49-F238E27FC236}">
                <a16:creationId xmlns:a16="http://schemas.microsoft.com/office/drawing/2014/main" id="{E0EA297D-506E-403A-9711-11B34C0EE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10" y="1211729"/>
            <a:ext cx="5847624" cy="5021839"/>
          </a:xfrm>
          <a:prstGeom prst="rect">
            <a:avLst/>
          </a:prstGeom>
          <a:ln>
            <a:solidFill>
              <a:schemeClr val="tx1"/>
            </a:solidFill>
          </a:ln>
        </p:spPr>
      </p:pic>
      <p:pic>
        <p:nvPicPr>
          <p:cNvPr id="9" name="Picture 8" descr="A picture containing chart&#10;&#10;Description automatically generated">
            <a:extLst>
              <a:ext uri="{FF2B5EF4-FFF2-40B4-BE49-F238E27FC236}">
                <a16:creationId xmlns:a16="http://schemas.microsoft.com/office/drawing/2014/main" id="{B2CA9ECD-1A88-4590-ABC6-A4896F123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11728"/>
            <a:ext cx="6015822" cy="5021839"/>
          </a:xfrm>
          <a:prstGeom prst="rect">
            <a:avLst/>
          </a:prstGeom>
          <a:ln>
            <a:solidFill>
              <a:schemeClr val="tx1"/>
            </a:solidFill>
          </a:ln>
        </p:spPr>
      </p:pic>
      <p:sp>
        <p:nvSpPr>
          <p:cNvPr id="10" name="TextBox 9">
            <a:extLst>
              <a:ext uri="{FF2B5EF4-FFF2-40B4-BE49-F238E27FC236}">
                <a16:creationId xmlns:a16="http://schemas.microsoft.com/office/drawing/2014/main" id="{AE7A388A-EF03-407A-B37C-36E4EDD6F2C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2564998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schematic&#10;&#10;Description automatically generated">
            <a:extLst>
              <a:ext uri="{FF2B5EF4-FFF2-40B4-BE49-F238E27FC236}">
                <a16:creationId xmlns:a16="http://schemas.microsoft.com/office/drawing/2014/main" id="{30397BCD-DB70-4A43-BADC-A34344BAD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60483"/>
            <a:ext cx="5909019" cy="5074565"/>
          </a:xfrm>
          <a:prstGeom prst="rect">
            <a:avLst/>
          </a:prstGeom>
          <a:ln>
            <a:solidFill>
              <a:schemeClr val="tx1"/>
            </a:solidFill>
          </a:ln>
        </p:spPr>
      </p:pic>
      <p:pic>
        <p:nvPicPr>
          <p:cNvPr id="9" name="Picture 8" descr="A picture containing chart&#10;&#10;Description automatically generated">
            <a:extLst>
              <a:ext uri="{FF2B5EF4-FFF2-40B4-BE49-F238E27FC236}">
                <a16:creationId xmlns:a16="http://schemas.microsoft.com/office/drawing/2014/main" id="{C1C89A0C-2619-40E9-BB9A-145FC4017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16" y="1260482"/>
            <a:ext cx="6078984" cy="5074565"/>
          </a:xfrm>
          <a:prstGeom prst="rect">
            <a:avLst/>
          </a:prstGeom>
          <a:ln>
            <a:solidFill>
              <a:schemeClr val="tx1"/>
            </a:solidFill>
          </a:ln>
        </p:spPr>
      </p:pic>
      <p:sp>
        <p:nvSpPr>
          <p:cNvPr id="10" name="TextBox 9">
            <a:extLst>
              <a:ext uri="{FF2B5EF4-FFF2-40B4-BE49-F238E27FC236}">
                <a16:creationId xmlns:a16="http://schemas.microsoft.com/office/drawing/2014/main" id="{B60F479C-10D6-4A6C-8436-4EC4AE2D53F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203560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Diagram&#10;&#10;Description automatically generated with medium confidence">
            <a:extLst>
              <a:ext uri="{FF2B5EF4-FFF2-40B4-BE49-F238E27FC236}">
                <a16:creationId xmlns:a16="http://schemas.microsoft.com/office/drawing/2014/main" id="{FC5DC77A-8594-4DBC-B1C3-701A786A6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77" y="1313681"/>
            <a:ext cx="5780788" cy="4964442"/>
          </a:xfrm>
          <a:prstGeom prst="rect">
            <a:avLst/>
          </a:prstGeom>
          <a:ln>
            <a:solidFill>
              <a:schemeClr val="tx1"/>
            </a:solidFill>
          </a:ln>
        </p:spPr>
      </p:pic>
      <p:sp>
        <p:nvSpPr>
          <p:cNvPr id="8" name="TextBox 7">
            <a:extLst>
              <a:ext uri="{FF2B5EF4-FFF2-40B4-BE49-F238E27FC236}">
                <a16:creationId xmlns:a16="http://schemas.microsoft.com/office/drawing/2014/main" id="{8B33BED1-2C49-4BEB-AC74-9D7386B77A32}"/>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Chart&#10;&#10;Description automatically generated with medium confidence">
            <a:extLst>
              <a:ext uri="{FF2B5EF4-FFF2-40B4-BE49-F238E27FC236}">
                <a16:creationId xmlns:a16="http://schemas.microsoft.com/office/drawing/2014/main" id="{FCFB0810-E618-42F0-A08A-BB93B666E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13681"/>
            <a:ext cx="5947064" cy="4964442"/>
          </a:xfrm>
          <a:prstGeom prst="rect">
            <a:avLst/>
          </a:prstGeom>
          <a:ln>
            <a:solidFill>
              <a:schemeClr val="tx1"/>
            </a:solidFill>
          </a:ln>
        </p:spPr>
      </p:pic>
    </p:spTree>
    <p:extLst>
      <p:ext uri="{BB962C8B-B14F-4D97-AF65-F5344CB8AC3E}">
        <p14:creationId xmlns:p14="http://schemas.microsoft.com/office/powerpoint/2010/main" val="177665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diagram&#10;&#10;Description automatically generated">
            <a:extLst>
              <a:ext uri="{FF2B5EF4-FFF2-40B4-BE49-F238E27FC236}">
                <a16:creationId xmlns:a16="http://schemas.microsoft.com/office/drawing/2014/main" id="{5FBF37AE-6027-4087-B3BC-9D8C1A060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 y="1139319"/>
            <a:ext cx="5931684" cy="5094030"/>
          </a:xfrm>
          <a:prstGeom prst="rect">
            <a:avLst/>
          </a:prstGeom>
          <a:ln>
            <a:solidFill>
              <a:schemeClr val="tx1"/>
            </a:solidFill>
          </a:ln>
        </p:spPr>
      </p:pic>
      <p:pic>
        <p:nvPicPr>
          <p:cNvPr id="9" name="Picture 8" descr="A picture containing chart&#10;&#10;Description automatically generated">
            <a:extLst>
              <a:ext uri="{FF2B5EF4-FFF2-40B4-BE49-F238E27FC236}">
                <a16:creationId xmlns:a16="http://schemas.microsoft.com/office/drawing/2014/main" id="{3B3F0B48-5BE4-4B9E-8E97-88C1E8A0C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699" y="1139319"/>
            <a:ext cx="6102302" cy="5094030"/>
          </a:xfrm>
          <a:prstGeom prst="rect">
            <a:avLst/>
          </a:prstGeom>
          <a:ln>
            <a:solidFill>
              <a:schemeClr val="tx1"/>
            </a:solidFill>
          </a:ln>
        </p:spPr>
      </p:pic>
      <p:sp>
        <p:nvSpPr>
          <p:cNvPr id="10" name="TextBox 9">
            <a:extLst>
              <a:ext uri="{FF2B5EF4-FFF2-40B4-BE49-F238E27FC236}">
                <a16:creationId xmlns:a16="http://schemas.microsoft.com/office/drawing/2014/main" id="{18B41E79-A906-49A1-B7C1-07C5EEF0F6A8}"/>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2175374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58432F16-927E-4D21-927A-50F994963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60483"/>
            <a:ext cx="5866995" cy="5038475"/>
          </a:xfrm>
          <a:prstGeom prst="rect">
            <a:avLst/>
          </a:prstGeom>
          <a:ln>
            <a:solidFill>
              <a:schemeClr val="tx1"/>
            </a:solidFill>
          </a:ln>
        </p:spPr>
      </p:pic>
      <p:sp>
        <p:nvSpPr>
          <p:cNvPr id="8" name="TextBox 7">
            <a:extLst>
              <a:ext uri="{FF2B5EF4-FFF2-40B4-BE49-F238E27FC236}">
                <a16:creationId xmlns:a16="http://schemas.microsoft.com/office/drawing/2014/main" id="{C3BF0AD2-F784-4D0E-960C-D2033BADCA1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A picture containing chart&#10;&#10;Description automatically generated">
            <a:extLst>
              <a:ext uri="{FF2B5EF4-FFF2-40B4-BE49-F238E27FC236}">
                <a16:creationId xmlns:a16="http://schemas.microsoft.com/office/drawing/2014/main" id="{A5E289D2-D1BE-4A34-9B1E-D14BE37BA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0049" y="1260482"/>
            <a:ext cx="6035751" cy="5038475"/>
          </a:xfrm>
          <a:prstGeom prst="rect">
            <a:avLst/>
          </a:prstGeom>
          <a:ln>
            <a:solidFill>
              <a:schemeClr val="tx1"/>
            </a:solidFill>
          </a:ln>
        </p:spPr>
      </p:pic>
    </p:spTree>
    <p:extLst>
      <p:ext uri="{BB962C8B-B14F-4D97-AF65-F5344CB8AC3E}">
        <p14:creationId xmlns:p14="http://schemas.microsoft.com/office/powerpoint/2010/main" val="56633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Diagram&#10;&#10;Description automatically generated with medium confidence">
            <a:extLst>
              <a:ext uri="{FF2B5EF4-FFF2-40B4-BE49-F238E27FC236}">
                <a16:creationId xmlns:a16="http://schemas.microsoft.com/office/drawing/2014/main" id="{6E273F02-4195-4B23-B8F3-CCA2C7539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18" y="1169201"/>
            <a:ext cx="5827533" cy="5004586"/>
          </a:xfrm>
          <a:prstGeom prst="rect">
            <a:avLst/>
          </a:prstGeom>
          <a:ln>
            <a:solidFill>
              <a:schemeClr val="tx1"/>
            </a:solidFill>
          </a:ln>
        </p:spPr>
      </p:pic>
      <p:pic>
        <p:nvPicPr>
          <p:cNvPr id="10" name="Picture 9" descr="A picture containing chart&#10;&#10;Description automatically generated">
            <a:extLst>
              <a:ext uri="{FF2B5EF4-FFF2-40B4-BE49-F238E27FC236}">
                <a16:creationId xmlns:a16="http://schemas.microsoft.com/office/drawing/2014/main" id="{F8C4E673-1CA9-4374-9650-527DDE173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99590"/>
            <a:ext cx="5958751" cy="4974198"/>
          </a:xfrm>
          <a:prstGeom prst="rect">
            <a:avLst/>
          </a:prstGeom>
          <a:ln>
            <a:solidFill>
              <a:schemeClr val="tx1"/>
            </a:solidFill>
          </a:ln>
        </p:spPr>
      </p:pic>
    </p:spTree>
    <p:extLst>
      <p:ext uri="{BB962C8B-B14F-4D97-AF65-F5344CB8AC3E}">
        <p14:creationId xmlns:p14="http://schemas.microsoft.com/office/powerpoint/2010/main" val="3158097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9" name="Picture 8" descr="A picture containing treemap chart&#10;&#10;Description automatically generated">
            <a:extLst>
              <a:ext uri="{FF2B5EF4-FFF2-40B4-BE49-F238E27FC236}">
                <a16:creationId xmlns:a16="http://schemas.microsoft.com/office/drawing/2014/main" id="{C680961E-0CDE-449E-8BE9-3A1E9D00C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05344"/>
            <a:ext cx="5857514" cy="5030333"/>
          </a:xfrm>
          <a:prstGeom prst="rect">
            <a:avLst/>
          </a:prstGeom>
          <a:ln>
            <a:solidFill>
              <a:schemeClr val="tx1"/>
            </a:solidFill>
          </a:ln>
        </p:spPr>
      </p:pic>
      <p:pic>
        <p:nvPicPr>
          <p:cNvPr id="10" name="Picture 9" descr="Chart&#10;&#10;Description automatically generated with medium confidence">
            <a:extLst>
              <a:ext uri="{FF2B5EF4-FFF2-40B4-BE49-F238E27FC236}">
                <a16:creationId xmlns:a16="http://schemas.microsoft.com/office/drawing/2014/main" id="{2C431725-BF33-45DF-8E65-80102EE9A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804" y="1205345"/>
            <a:ext cx="6025996" cy="5030332"/>
          </a:xfrm>
          <a:prstGeom prst="rect">
            <a:avLst/>
          </a:prstGeom>
          <a:ln>
            <a:solidFill>
              <a:schemeClr val="tx1"/>
            </a:solidFill>
          </a:ln>
        </p:spPr>
      </p:pic>
      <p:sp>
        <p:nvSpPr>
          <p:cNvPr id="20" name="TextBox 19">
            <a:extLst>
              <a:ext uri="{FF2B5EF4-FFF2-40B4-BE49-F238E27FC236}">
                <a16:creationId xmlns:a16="http://schemas.microsoft.com/office/drawing/2014/main" id="{9CDBA6D5-43D4-41A9-B8E6-3159B66D2C0E}"/>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3482992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3" name="Picture 12" descr="A picture containing diagram&#10;&#10;Description automatically generated">
            <a:extLst>
              <a:ext uri="{FF2B5EF4-FFF2-40B4-BE49-F238E27FC236}">
                <a16:creationId xmlns:a16="http://schemas.microsoft.com/office/drawing/2014/main" id="{3BF53CF1-F102-414E-BBDC-835F427A6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02" y="1323242"/>
            <a:ext cx="5840532" cy="5015749"/>
          </a:xfrm>
          <a:prstGeom prst="rect">
            <a:avLst/>
          </a:prstGeom>
          <a:ln>
            <a:solidFill>
              <a:schemeClr val="tx1"/>
            </a:solidFill>
          </a:ln>
        </p:spPr>
      </p:pic>
      <p:sp>
        <p:nvSpPr>
          <p:cNvPr id="16" name="TextBox 15">
            <a:extLst>
              <a:ext uri="{FF2B5EF4-FFF2-40B4-BE49-F238E27FC236}">
                <a16:creationId xmlns:a16="http://schemas.microsoft.com/office/drawing/2014/main" id="{BC25A3DF-2879-4641-A00A-78988E1778C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A picture containing timeline&#10;&#10;Description automatically generated">
            <a:extLst>
              <a:ext uri="{FF2B5EF4-FFF2-40B4-BE49-F238E27FC236}">
                <a16:creationId xmlns:a16="http://schemas.microsoft.com/office/drawing/2014/main" id="{B3B4C9DE-136D-4339-BAF5-FF84BC298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572" y="1323242"/>
            <a:ext cx="6008526" cy="5015749"/>
          </a:xfrm>
          <a:prstGeom prst="rect">
            <a:avLst/>
          </a:prstGeom>
          <a:ln>
            <a:solidFill>
              <a:schemeClr val="tx1"/>
            </a:solidFill>
          </a:ln>
        </p:spPr>
      </p:pic>
    </p:spTree>
    <p:extLst>
      <p:ext uri="{BB962C8B-B14F-4D97-AF65-F5344CB8AC3E}">
        <p14:creationId xmlns:p14="http://schemas.microsoft.com/office/powerpoint/2010/main" val="2926334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5" name="Picture 14" descr="A picture containing diagram&#10;&#10;Description automatically generated">
            <a:extLst>
              <a:ext uri="{FF2B5EF4-FFF2-40B4-BE49-F238E27FC236}">
                <a16:creationId xmlns:a16="http://schemas.microsoft.com/office/drawing/2014/main" id="{CE5A1D74-E971-447E-8DEA-DCC07C8CB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74" y="1330036"/>
            <a:ext cx="5852833" cy="5026314"/>
          </a:xfrm>
          <a:prstGeom prst="rect">
            <a:avLst/>
          </a:prstGeom>
          <a:ln>
            <a:solidFill>
              <a:schemeClr val="tx1"/>
            </a:solidFill>
          </a:ln>
        </p:spPr>
      </p:pic>
      <p:sp>
        <p:nvSpPr>
          <p:cNvPr id="16" name="TextBox 15">
            <a:extLst>
              <a:ext uri="{FF2B5EF4-FFF2-40B4-BE49-F238E27FC236}">
                <a16:creationId xmlns:a16="http://schemas.microsoft.com/office/drawing/2014/main" id="{02E18486-D402-47A1-9B49-65143BE17A0D}"/>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Chart&#10;&#10;Description automatically generated with medium confidence">
            <a:extLst>
              <a:ext uri="{FF2B5EF4-FFF2-40B4-BE49-F238E27FC236}">
                <a16:creationId xmlns:a16="http://schemas.microsoft.com/office/drawing/2014/main" id="{457F865D-EB3E-4D29-B8CD-0E6CD1ADE8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5143" y="1330036"/>
            <a:ext cx="6021183" cy="5026314"/>
          </a:xfrm>
          <a:prstGeom prst="rect">
            <a:avLst/>
          </a:prstGeom>
          <a:ln>
            <a:solidFill>
              <a:schemeClr val="tx1"/>
            </a:solidFill>
          </a:ln>
        </p:spPr>
      </p:pic>
    </p:spTree>
    <p:extLst>
      <p:ext uri="{BB962C8B-B14F-4D97-AF65-F5344CB8AC3E}">
        <p14:creationId xmlns:p14="http://schemas.microsoft.com/office/powerpoint/2010/main" val="40182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4/18/2022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14.02.22</a:t>
            </a:r>
            <a:endParaRPr lang="en-US" dirty="0"/>
          </a:p>
        </p:txBody>
      </p:sp>
      <p:pic>
        <p:nvPicPr>
          <p:cNvPr id="4" name="Picture 3">
            <a:extLst>
              <a:ext uri="{FF2B5EF4-FFF2-40B4-BE49-F238E27FC236}">
                <a16:creationId xmlns:a16="http://schemas.microsoft.com/office/drawing/2014/main" id="{047B42D3-FACA-4966-9E03-4C41571F3257}"/>
              </a:ext>
            </a:extLst>
          </p:cNvPr>
          <p:cNvPicPr>
            <a:picLocks noChangeAspect="1"/>
          </p:cNvPicPr>
          <p:nvPr/>
        </p:nvPicPr>
        <p:blipFill>
          <a:blip r:embed="rId2"/>
          <a:stretch>
            <a:fillRect/>
          </a:stretch>
        </p:blipFill>
        <p:spPr>
          <a:xfrm>
            <a:off x="0" y="979377"/>
            <a:ext cx="12192000" cy="5264727"/>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7" name="Picture 16" descr="A picture containing chart&#10;&#10;Description automatically generated">
            <a:extLst>
              <a:ext uri="{FF2B5EF4-FFF2-40B4-BE49-F238E27FC236}">
                <a16:creationId xmlns:a16="http://schemas.microsoft.com/office/drawing/2014/main" id="{E1B71BEC-C2FD-41D2-8B86-6116E9988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70106"/>
            <a:ext cx="5933825" cy="5095867"/>
          </a:xfrm>
          <a:prstGeom prst="rect">
            <a:avLst/>
          </a:prstGeom>
          <a:ln>
            <a:solidFill>
              <a:schemeClr val="tx1"/>
            </a:solidFill>
          </a:ln>
        </p:spPr>
      </p:pic>
      <p:sp>
        <p:nvSpPr>
          <p:cNvPr id="16" name="TextBox 15">
            <a:extLst>
              <a:ext uri="{FF2B5EF4-FFF2-40B4-BE49-F238E27FC236}">
                <a16:creationId xmlns:a16="http://schemas.microsoft.com/office/drawing/2014/main" id="{C707DBF2-26A2-429B-A1C6-F1E6BE763F6E}"/>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Chart&#10;&#10;Description automatically generated">
            <a:extLst>
              <a:ext uri="{FF2B5EF4-FFF2-40B4-BE49-F238E27FC236}">
                <a16:creationId xmlns:a16="http://schemas.microsoft.com/office/drawing/2014/main" id="{DA264ED0-FB86-4E97-996D-21927129A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298" y="1170106"/>
            <a:ext cx="6104502" cy="5095867"/>
          </a:xfrm>
          <a:prstGeom prst="rect">
            <a:avLst/>
          </a:prstGeom>
          <a:ln>
            <a:solidFill>
              <a:schemeClr val="tx1"/>
            </a:solidFill>
          </a:ln>
        </p:spPr>
      </p:pic>
    </p:spTree>
    <p:extLst>
      <p:ext uri="{BB962C8B-B14F-4D97-AF65-F5344CB8AC3E}">
        <p14:creationId xmlns:p14="http://schemas.microsoft.com/office/powerpoint/2010/main" val="775077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9" name="Picture 18" descr="A picture containing schematic&#10;&#10;Description automatically generated">
            <a:extLst>
              <a:ext uri="{FF2B5EF4-FFF2-40B4-BE49-F238E27FC236}">
                <a16:creationId xmlns:a16="http://schemas.microsoft.com/office/drawing/2014/main" id="{9A472C21-4C94-42E2-AFDD-5CC106F9D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2" y="1260483"/>
            <a:ext cx="5895109" cy="5062619"/>
          </a:xfrm>
          <a:prstGeom prst="rect">
            <a:avLst/>
          </a:prstGeom>
          <a:ln>
            <a:solidFill>
              <a:schemeClr val="tx1"/>
            </a:solidFill>
          </a:ln>
        </p:spPr>
      </p:pic>
      <p:sp>
        <p:nvSpPr>
          <p:cNvPr id="16" name="TextBox 15">
            <a:extLst>
              <a:ext uri="{FF2B5EF4-FFF2-40B4-BE49-F238E27FC236}">
                <a16:creationId xmlns:a16="http://schemas.microsoft.com/office/drawing/2014/main" id="{2B64593D-7A1A-44D2-AE5F-E0BBB04200DE}"/>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Chart&#10;&#10;Description automatically generated with medium confidence">
            <a:extLst>
              <a:ext uri="{FF2B5EF4-FFF2-40B4-BE49-F238E27FC236}">
                <a16:creationId xmlns:a16="http://schemas.microsoft.com/office/drawing/2014/main" id="{A0846C4D-41C8-4FA5-9D11-D151285BB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36" y="1260483"/>
            <a:ext cx="6055564" cy="5055015"/>
          </a:xfrm>
          <a:prstGeom prst="rect">
            <a:avLst/>
          </a:prstGeom>
          <a:ln>
            <a:solidFill>
              <a:schemeClr val="tx1"/>
            </a:solidFill>
          </a:ln>
        </p:spPr>
      </p:pic>
    </p:spTree>
    <p:extLst>
      <p:ext uri="{BB962C8B-B14F-4D97-AF65-F5344CB8AC3E}">
        <p14:creationId xmlns:p14="http://schemas.microsoft.com/office/powerpoint/2010/main" val="3702669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6" name="Picture 15" descr="A picture containing calendar&#10;&#10;Description automatically generated">
            <a:extLst>
              <a:ext uri="{FF2B5EF4-FFF2-40B4-BE49-F238E27FC236}">
                <a16:creationId xmlns:a16="http://schemas.microsoft.com/office/drawing/2014/main" id="{D7FBC7EA-3149-4EDF-9D7D-917A69647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7" y="1217709"/>
            <a:ext cx="5887775" cy="5056321"/>
          </a:xfrm>
          <a:prstGeom prst="rect">
            <a:avLst/>
          </a:prstGeom>
          <a:ln>
            <a:solidFill>
              <a:schemeClr val="tx1"/>
            </a:solidFill>
          </a:ln>
        </p:spPr>
      </p:pic>
      <p:sp>
        <p:nvSpPr>
          <p:cNvPr id="18" name="TextBox 17">
            <a:extLst>
              <a:ext uri="{FF2B5EF4-FFF2-40B4-BE49-F238E27FC236}">
                <a16:creationId xmlns:a16="http://schemas.microsoft.com/office/drawing/2014/main" id="{E73D67B9-4798-4122-8AB9-2022B98815F7}"/>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20" name="Picture 19" descr="A picture containing chart&#10;&#10;Description automatically generated">
            <a:extLst>
              <a:ext uri="{FF2B5EF4-FFF2-40B4-BE49-F238E27FC236}">
                <a16:creationId xmlns:a16="http://schemas.microsoft.com/office/drawing/2014/main" id="{A1D559B8-411F-4EF0-BAFB-DAECFF865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197" y="1219323"/>
            <a:ext cx="6055196" cy="5054707"/>
          </a:xfrm>
          <a:prstGeom prst="rect">
            <a:avLst/>
          </a:prstGeom>
          <a:ln>
            <a:solidFill>
              <a:schemeClr val="tx1"/>
            </a:solidFill>
          </a:ln>
        </p:spPr>
      </p:pic>
    </p:spTree>
    <p:extLst>
      <p:ext uri="{BB962C8B-B14F-4D97-AF65-F5344CB8AC3E}">
        <p14:creationId xmlns:p14="http://schemas.microsoft.com/office/powerpoint/2010/main" val="2512787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6" name="Picture 15" descr="Diagram&#10;&#10;Description automatically generated with medium confidence">
            <a:extLst>
              <a:ext uri="{FF2B5EF4-FFF2-40B4-BE49-F238E27FC236}">
                <a16:creationId xmlns:a16="http://schemas.microsoft.com/office/drawing/2014/main" id="{9D08037A-E70B-4879-BB3D-E3798C8F7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60483"/>
            <a:ext cx="5848121" cy="5022267"/>
          </a:xfrm>
          <a:prstGeom prst="rect">
            <a:avLst/>
          </a:prstGeom>
          <a:ln>
            <a:solidFill>
              <a:schemeClr val="tx1"/>
            </a:solidFill>
          </a:ln>
        </p:spPr>
      </p:pic>
      <p:sp>
        <p:nvSpPr>
          <p:cNvPr id="18" name="TextBox 17">
            <a:extLst>
              <a:ext uri="{FF2B5EF4-FFF2-40B4-BE49-F238E27FC236}">
                <a16:creationId xmlns:a16="http://schemas.microsoft.com/office/drawing/2014/main" id="{CF11D075-DD4B-43A0-A84D-7ECC613E19A1}"/>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Chart&#10;&#10;Description automatically generated with medium confidence">
            <a:extLst>
              <a:ext uri="{FF2B5EF4-FFF2-40B4-BE49-F238E27FC236}">
                <a16:creationId xmlns:a16="http://schemas.microsoft.com/office/drawing/2014/main" id="{FE23D47B-1EB7-47D1-84A1-2631CCE20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664" y="1260483"/>
            <a:ext cx="6016336" cy="5022268"/>
          </a:xfrm>
          <a:prstGeom prst="rect">
            <a:avLst/>
          </a:prstGeom>
          <a:ln>
            <a:solidFill>
              <a:schemeClr val="tx1"/>
            </a:solidFill>
          </a:ln>
        </p:spPr>
      </p:pic>
    </p:spTree>
    <p:extLst>
      <p:ext uri="{BB962C8B-B14F-4D97-AF65-F5344CB8AC3E}">
        <p14:creationId xmlns:p14="http://schemas.microsoft.com/office/powerpoint/2010/main" val="281894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25" name="Picture 24" descr="A picture containing treemap chart&#10;&#10;Description automatically generated">
            <a:extLst>
              <a:ext uri="{FF2B5EF4-FFF2-40B4-BE49-F238E27FC236}">
                <a16:creationId xmlns:a16="http://schemas.microsoft.com/office/drawing/2014/main" id="{A941E580-6F28-4C0D-B8D1-708076F67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8" y="1231681"/>
            <a:ext cx="5800589" cy="4981446"/>
          </a:xfrm>
          <a:prstGeom prst="rect">
            <a:avLst/>
          </a:prstGeom>
          <a:ln>
            <a:solidFill>
              <a:schemeClr val="tx1"/>
            </a:solidFill>
          </a:ln>
        </p:spPr>
      </p:pic>
      <p:sp>
        <p:nvSpPr>
          <p:cNvPr id="16" name="TextBox 15">
            <a:extLst>
              <a:ext uri="{FF2B5EF4-FFF2-40B4-BE49-F238E27FC236}">
                <a16:creationId xmlns:a16="http://schemas.microsoft.com/office/drawing/2014/main" id="{DE286598-5DDC-4852-A47F-25E34DB580ED}"/>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A picture containing chart&#10;&#10;Description automatically generated">
            <a:extLst>
              <a:ext uri="{FF2B5EF4-FFF2-40B4-BE49-F238E27FC236}">
                <a16:creationId xmlns:a16="http://schemas.microsoft.com/office/drawing/2014/main" id="{67027031-3B3B-4EB8-A0DD-FA0E3D9DA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31681"/>
            <a:ext cx="5966571" cy="4980726"/>
          </a:xfrm>
          <a:prstGeom prst="rect">
            <a:avLst/>
          </a:prstGeom>
          <a:ln>
            <a:solidFill>
              <a:schemeClr val="tx1"/>
            </a:solidFill>
          </a:ln>
        </p:spPr>
      </p:pic>
    </p:spTree>
    <p:extLst>
      <p:ext uri="{BB962C8B-B14F-4D97-AF65-F5344CB8AC3E}">
        <p14:creationId xmlns:p14="http://schemas.microsoft.com/office/powerpoint/2010/main" val="3648605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27" name="Picture 26" descr="A picture containing treemap chart&#10;&#10;Description automatically generated">
            <a:extLst>
              <a:ext uri="{FF2B5EF4-FFF2-40B4-BE49-F238E27FC236}">
                <a16:creationId xmlns:a16="http://schemas.microsoft.com/office/drawing/2014/main" id="{68D8DFD1-F3FA-4447-BD52-744FDB7BD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74173"/>
            <a:ext cx="5876448" cy="5046593"/>
          </a:xfrm>
          <a:prstGeom prst="rect">
            <a:avLst/>
          </a:prstGeom>
          <a:ln>
            <a:solidFill>
              <a:schemeClr val="tx1"/>
            </a:solidFill>
          </a:ln>
        </p:spPr>
      </p:pic>
      <p:sp>
        <p:nvSpPr>
          <p:cNvPr id="18" name="TextBox 17">
            <a:extLst>
              <a:ext uri="{FF2B5EF4-FFF2-40B4-BE49-F238E27FC236}">
                <a16:creationId xmlns:a16="http://schemas.microsoft.com/office/drawing/2014/main" id="{39BBCDC7-7A7F-45EB-A587-E5F7A0A703C8}"/>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A picture containing chart&#10;&#10;Description automatically generated">
            <a:extLst>
              <a:ext uri="{FF2B5EF4-FFF2-40B4-BE49-F238E27FC236}">
                <a16:creationId xmlns:a16="http://schemas.microsoft.com/office/drawing/2014/main" id="{4FF985F2-02BF-484D-9BD1-794114A98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455" y="1165815"/>
            <a:ext cx="6051345" cy="5051493"/>
          </a:xfrm>
          <a:prstGeom prst="rect">
            <a:avLst/>
          </a:prstGeom>
          <a:ln>
            <a:solidFill>
              <a:schemeClr val="tx1"/>
            </a:solidFill>
          </a:ln>
        </p:spPr>
      </p:pic>
    </p:spTree>
    <p:extLst>
      <p:ext uri="{BB962C8B-B14F-4D97-AF65-F5344CB8AC3E}">
        <p14:creationId xmlns:p14="http://schemas.microsoft.com/office/powerpoint/2010/main" val="2583287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29" name="Picture 28" descr="A picture containing calendar&#10;&#10;Description automatically generated">
            <a:extLst>
              <a:ext uri="{FF2B5EF4-FFF2-40B4-BE49-F238E27FC236}">
                <a16:creationId xmlns:a16="http://schemas.microsoft.com/office/drawing/2014/main" id="{C9FB9612-7F41-4A47-9556-4B989AB11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80254"/>
            <a:ext cx="5915792" cy="5080381"/>
          </a:xfrm>
          <a:prstGeom prst="rect">
            <a:avLst/>
          </a:prstGeom>
          <a:ln>
            <a:solidFill>
              <a:schemeClr val="tx1"/>
            </a:solidFill>
          </a:ln>
        </p:spPr>
      </p:pic>
      <p:sp>
        <p:nvSpPr>
          <p:cNvPr id="30" name="TextBox 29">
            <a:extLst>
              <a:ext uri="{FF2B5EF4-FFF2-40B4-BE49-F238E27FC236}">
                <a16:creationId xmlns:a16="http://schemas.microsoft.com/office/drawing/2014/main" id="{E3391EC3-65F4-43FF-B73E-7093FB471598}"/>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32" name="Picture 31" descr="Chart&#10;&#10;Description automatically generated with low confidence">
            <a:extLst>
              <a:ext uri="{FF2B5EF4-FFF2-40B4-BE49-F238E27FC236}">
                <a16:creationId xmlns:a16="http://schemas.microsoft.com/office/drawing/2014/main" id="{32EFD6A5-46DD-458F-9C3E-6F00CDD70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849" y="1180254"/>
            <a:ext cx="6085951" cy="5080381"/>
          </a:xfrm>
          <a:prstGeom prst="rect">
            <a:avLst/>
          </a:prstGeom>
          <a:ln>
            <a:solidFill>
              <a:schemeClr val="tx1"/>
            </a:solidFill>
          </a:ln>
        </p:spPr>
      </p:pic>
    </p:spTree>
    <p:extLst>
      <p:ext uri="{BB962C8B-B14F-4D97-AF65-F5344CB8AC3E}">
        <p14:creationId xmlns:p14="http://schemas.microsoft.com/office/powerpoint/2010/main" val="2847365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4/18/2022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4/18/2022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4/18/2022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4/18/2022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4/18/2022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4/18/2022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dress Book with solid fill">
            <a:extLst>
              <a:ext uri="{FF2B5EF4-FFF2-40B4-BE49-F238E27FC236}">
                <a16:creationId xmlns:a16="http://schemas.microsoft.com/office/drawing/2014/main" id="{6851D747-2228-4FF5-B24C-C5389E1FC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90859">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678A273-475D-4B33-A0A4-C057D39E401D}"/>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FC869165-E4FA-4AC3-B6F6-7C413C044D79}" type="datetime1">
              <a:rPr lang="en-US" smtClean="0"/>
              <a:pPr>
                <a:spcAft>
                  <a:spcPts val="600"/>
                </a:spcAft>
              </a:pPr>
              <a:t>4/18/2022</a:t>
            </a:fld>
            <a:endParaRPr lang="en-US"/>
          </a:p>
        </p:txBody>
      </p:sp>
      <p:sp>
        <p:nvSpPr>
          <p:cNvPr id="3" name="Footer Placeholder 2">
            <a:extLst>
              <a:ext uri="{FF2B5EF4-FFF2-40B4-BE49-F238E27FC236}">
                <a16:creationId xmlns:a16="http://schemas.microsoft.com/office/drawing/2014/main" id="{E6C04012-B852-4059-B36B-6FB0B6E44B48}"/>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jennifer.neumaier@t-online.de</a:t>
            </a:r>
          </a:p>
        </p:txBody>
      </p:sp>
      <p:sp>
        <p:nvSpPr>
          <p:cNvPr id="29"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3B93664-412E-47BE-9D0B-5944E25B61FD}"/>
              </a:ext>
            </a:extLst>
          </p:cNvPr>
          <p:cNvSpPr txBox="1"/>
          <p:nvPr/>
        </p:nvSpPr>
        <p:spPr>
          <a:xfrm>
            <a:off x="267600" y="4147661"/>
            <a:ext cx="6103854" cy="667875"/>
          </a:xfrm>
          <a:prstGeom prst="rect">
            <a:avLst/>
          </a:prstGeom>
          <a:noFill/>
        </p:spPr>
        <p:txBody>
          <a:bodyPr wrap="square">
            <a:spAutoFit/>
          </a:bodyPr>
          <a:lstStyle/>
          <a:p>
            <a:pPr>
              <a:lnSpc>
                <a:spcPct val="90000"/>
              </a:lnSpc>
              <a:spcAft>
                <a:spcPts val="600"/>
              </a:spcAft>
            </a:pPr>
            <a:r>
              <a:rPr lang="en-US" i="1" dirty="0"/>
              <a:t>Bioinformatics</a:t>
            </a:r>
          </a:p>
          <a:p>
            <a:pPr lvl="1">
              <a:lnSpc>
                <a:spcPct val="90000"/>
              </a:lnSpc>
              <a:spcAft>
                <a:spcPts val="600"/>
              </a:spcAft>
            </a:pPr>
            <a:r>
              <a:rPr lang="en-US" dirty="0"/>
              <a:t>Lucas </a:t>
            </a:r>
            <a:r>
              <a:rPr lang="en-US" dirty="0" err="1"/>
              <a:t>Moitinho</a:t>
            </a:r>
            <a:r>
              <a:rPr lang="en-US" dirty="0"/>
              <a:t>-Silva (l.silva@ikmb.uni-kiel.de)</a:t>
            </a:r>
          </a:p>
        </p:txBody>
      </p:sp>
      <p:sp>
        <p:nvSpPr>
          <p:cNvPr id="33" name="TextBox 32">
            <a:extLst>
              <a:ext uri="{FF2B5EF4-FFF2-40B4-BE49-F238E27FC236}">
                <a16:creationId xmlns:a16="http://schemas.microsoft.com/office/drawing/2014/main" id="{E4D5FC6B-D426-470A-8ABC-B88774E75115}"/>
              </a:ext>
            </a:extLst>
          </p:cNvPr>
          <p:cNvSpPr txBox="1"/>
          <p:nvPr/>
        </p:nvSpPr>
        <p:spPr>
          <a:xfrm>
            <a:off x="267600" y="1570137"/>
            <a:ext cx="6103854" cy="667875"/>
          </a:xfrm>
          <a:prstGeom prst="rect">
            <a:avLst/>
          </a:prstGeom>
          <a:noFill/>
        </p:spPr>
        <p:txBody>
          <a:bodyPr wrap="square">
            <a:spAutoFit/>
          </a:bodyPr>
          <a:lstStyle/>
          <a:p>
            <a:pPr>
              <a:lnSpc>
                <a:spcPct val="90000"/>
              </a:lnSpc>
              <a:spcAft>
                <a:spcPts val="600"/>
              </a:spcAft>
            </a:pPr>
            <a:r>
              <a:rPr lang="en-US" i="1" dirty="0"/>
              <a:t>Transcriptomics</a:t>
            </a:r>
          </a:p>
          <a:p>
            <a:pPr lvl="1">
              <a:lnSpc>
                <a:spcPct val="90000"/>
              </a:lnSpc>
              <a:spcAft>
                <a:spcPts val="600"/>
              </a:spcAft>
            </a:pPr>
            <a:r>
              <a:rPr lang="en-US" dirty="0"/>
              <a:t>Katja Dierking (kdierking@zoologie.uni-kiel.de)</a:t>
            </a:r>
          </a:p>
        </p:txBody>
      </p:sp>
      <p:sp>
        <p:nvSpPr>
          <p:cNvPr id="34" name="TextBox 33">
            <a:extLst>
              <a:ext uri="{FF2B5EF4-FFF2-40B4-BE49-F238E27FC236}">
                <a16:creationId xmlns:a16="http://schemas.microsoft.com/office/drawing/2014/main" id="{C42F4557-373D-45D9-9380-88F24E35269E}"/>
              </a:ext>
            </a:extLst>
          </p:cNvPr>
          <p:cNvSpPr txBox="1"/>
          <p:nvPr/>
        </p:nvSpPr>
        <p:spPr>
          <a:xfrm>
            <a:off x="267600" y="2773072"/>
            <a:ext cx="6103854" cy="667875"/>
          </a:xfrm>
          <a:prstGeom prst="rect">
            <a:avLst/>
          </a:prstGeom>
          <a:noFill/>
        </p:spPr>
        <p:txBody>
          <a:bodyPr wrap="square">
            <a:spAutoFit/>
          </a:bodyPr>
          <a:lstStyle/>
          <a:p>
            <a:pPr>
              <a:lnSpc>
                <a:spcPct val="90000"/>
              </a:lnSpc>
              <a:spcAft>
                <a:spcPts val="600"/>
              </a:spcAft>
            </a:pPr>
            <a:r>
              <a:rPr lang="en-US" i="1" dirty="0" err="1"/>
              <a:t>WormBase</a:t>
            </a:r>
            <a:endParaRPr lang="en-US" i="1" dirty="0"/>
          </a:p>
          <a:p>
            <a:pPr lvl="1">
              <a:lnSpc>
                <a:spcPct val="90000"/>
              </a:lnSpc>
              <a:spcAft>
                <a:spcPts val="600"/>
              </a:spcAft>
            </a:pPr>
            <a:r>
              <a:rPr lang="en-US" dirty="0" err="1"/>
              <a:t>Wentao</a:t>
            </a:r>
            <a:r>
              <a:rPr lang="en-US" dirty="0"/>
              <a:t> Yang (Wentao.Yang@STJUDE.ORG)</a:t>
            </a:r>
          </a:p>
        </p:txBody>
      </p:sp>
      <p:sp>
        <p:nvSpPr>
          <p:cNvPr id="35" name="TextBox 34">
            <a:extLst>
              <a:ext uri="{FF2B5EF4-FFF2-40B4-BE49-F238E27FC236}">
                <a16:creationId xmlns:a16="http://schemas.microsoft.com/office/drawing/2014/main" id="{47287ECE-C4E5-4B11-BB50-8930F2931B5E}"/>
              </a:ext>
            </a:extLst>
          </p:cNvPr>
          <p:cNvSpPr txBox="1"/>
          <p:nvPr/>
        </p:nvSpPr>
        <p:spPr>
          <a:xfrm>
            <a:off x="267600" y="367202"/>
            <a:ext cx="6103854" cy="667875"/>
          </a:xfrm>
          <a:prstGeom prst="rect">
            <a:avLst/>
          </a:prstGeom>
          <a:noFill/>
        </p:spPr>
        <p:txBody>
          <a:bodyPr wrap="square">
            <a:spAutoFit/>
          </a:bodyPr>
          <a:lstStyle/>
          <a:p>
            <a:pPr>
              <a:lnSpc>
                <a:spcPct val="90000"/>
              </a:lnSpc>
              <a:spcAft>
                <a:spcPts val="600"/>
              </a:spcAft>
            </a:pPr>
            <a:r>
              <a:rPr lang="en-US" i="1" dirty="0"/>
              <a:t>Project holder</a:t>
            </a:r>
          </a:p>
          <a:p>
            <a:pPr lvl="1">
              <a:lnSpc>
                <a:spcPct val="90000"/>
              </a:lnSpc>
              <a:spcAft>
                <a:spcPts val="600"/>
              </a:spcAft>
            </a:pPr>
            <a:r>
              <a:rPr lang="en-US" dirty="0"/>
              <a:t>Hinrich Schulenburg (</a:t>
            </a:r>
            <a:r>
              <a:rPr lang="en-US" dirty="0">
                <a:hlinkClick r:id="rId4"/>
              </a:rPr>
              <a:t>hschulenburg@zoologie.uni-kiel.de</a:t>
            </a:r>
            <a:r>
              <a:rPr lang="en-US" dirty="0"/>
              <a:t> )</a:t>
            </a:r>
          </a:p>
        </p:txBody>
      </p:sp>
    </p:spTree>
    <p:extLst>
      <p:ext uri="{BB962C8B-B14F-4D97-AF65-F5344CB8AC3E}">
        <p14:creationId xmlns:p14="http://schemas.microsoft.com/office/powerpoint/2010/main" val="1870852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4/18/2022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4/18/2022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5436</Words>
  <Application>Microsoft Office PowerPoint</Application>
  <PresentationFormat>Widescreen</PresentationFormat>
  <Paragraphs>923</Paragraphs>
  <Slides>66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228</cp:revision>
  <dcterms:created xsi:type="dcterms:W3CDTF">2021-09-22T10:46:06Z</dcterms:created>
  <dcterms:modified xsi:type="dcterms:W3CDTF">2022-04-18T11:03:47Z</dcterms:modified>
</cp:coreProperties>
</file>